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8" r:id="rId4"/>
    <p:sldId id="273" r:id="rId5"/>
    <p:sldId id="260" r:id="rId6"/>
    <p:sldId id="266" r:id="rId7"/>
    <p:sldId id="267" r:id="rId8"/>
    <p:sldId id="275" r:id="rId9"/>
    <p:sldId id="272" r:id="rId10"/>
    <p:sldId id="265" r:id="rId11"/>
    <p:sldId id="277" r:id="rId12"/>
    <p:sldId id="276" r:id="rId13"/>
    <p:sldId id="278" r:id="rId14"/>
    <p:sldId id="261" r:id="rId15"/>
    <p:sldId id="279" r:id="rId16"/>
    <p:sldId id="270" r:id="rId17"/>
    <p:sldId id="271" r:id="rId18"/>
    <p:sldId id="269"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ald Keith Barlowe" initials="GKB" lastIdx="0" clrIdx="0">
    <p:extLst>
      <p:ext uri="{19B8F6BF-5375-455C-9EA6-DF929625EA0E}">
        <p15:presenceInfo xmlns:p15="http://schemas.microsoft.com/office/powerpoint/2012/main" userId="S-1-5-21-2670277017-1606584948-3883025002-41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F01610-B30C-4085-A0E7-0C6D6BC05E5E}"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AC900-C9BA-47CA-A371-CFE0911EBE45}" type="slidenum">
              <a:rPr lang="en-US" smtClean="0"/>
              <a:t>‹#›</a:t>
            </a:fld>
            <a:endParaRPr lang="en-US"/>
          </a:p>
        </p:txBody>
      </p:sp>
    </p:spTree>
    <p:extLst>
      <p:ext uri="{BB962C8B-B14F-4D97-AF65-F5344CB8AC3E}">
        <p14:creationId xmlns:p14="http://schemas.microsoft.com/office/powerpoint/2010/main" val="35777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01610-B30C-4085-A0E7-0C6D6BC05E5E}"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AC900-C9BA-47CA-A371-CFE0911EBE45}" type="slidenum">
              <a:rPr lang="en-US" smtClean="0"/>
              <a:t>‹#›</a:t>
            </a:fld>
            <a:endParaRPr lang="en-US"/>
          </a:p>
        </p:txBody>
      </p:sp>
    </p:spTree>
    <p:extLst>
      <p:ext uri="{BB962C8B-B14F-4D97-AF65-F5344CB8AC3E}">
        <p14:creationId xmlns:p14="http://schemas.microsoft.com/office/powerpoint/2010/main" val="91639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01610-B30C-4085-A0E7-0C6D6BC05E5E}"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AC900-C9BA-47CA-A371-CFE0911EBE45}" type="slidenum">
              <a:rPr lang="en-US" smtClean="0"/>
              <a:t>‹#›</a:t>
            </a:fld>
            <a:endParaRPr lang="en-US"/>
          </a:p>
        </p:txBody>
      </p:sp>
    </p:spTree>
    <p:extLst>
      <p:ext uri="{BB962C8B-B14F-4D97-AF65-F5344CB8AC3E}">
        <p14:creationId xmlns:p14="http://schemas.microsoft.com/office/powerpoint/2010/main" val="374529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01610-B30C-4085-A0E7-0C6D6BC05E5E}"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AC900-C9BA-47CA-A371-CFE0911EBE45}" type="slidenum">
              <a:rPr lang="en-US" smtClean="0"/>
              <a:t>‹#›</a:t>
            </a:fld>
            <a:endParaRPr lang="en-US"/>
          </a:p>
        </p:txBody>
      </p:sp>
    </p:spTree>
    <p:extLst>
      <p:ext uri="{BB962C8B-B14F-4D97-AF65-F5344CB8AC3E}">
        <p14:creationId xmlns:p14="http://schemas.microsoft.com/office/powerpoint/2010/main" val="336625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F01610-B30C-4085-A0E7-0C6D6BC05E5E}"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AC900-C9BA-47CA-A371-CFE0911EBE45}" type="slidenum">
              <a:rPr lang="en-US" smtClean="0"/>
              <a:t>‹#›</a:t>
            </a:fld>
            <a:endParaRPr lang="en-US"/>
          </a:p>
        </p:txBody>
      </p:sp>
    </p:spTree>
    <p:extLst>
      <p:ext uri="{BB962C8B-B14F-4D97-AF65-F5344CB8AC3E}">
        <p14:creationId xmlns:p14="http://schemas.microsoft.com/office/powerpoint/2010/main" val="191011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F01610-B30C-4085-A0E7-0C6D6BC05E5E}"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AC900-C9BA-47CA-A371-CFE0911EBE45}" type="slidenum">
              <a:rPr lang="en-US" smtClean="0"/>
              <a:t>‹#›</a:t>
            </a:fld>
            <a:endParaRPr lang="en-US"/>
          </a:p>
        </p:txBody>
      </p:sp>
    </p:spTree>
    <p:extLst>
      <p:ext uri="{BB962C8B-B14F-4D97-AF65-F5344CB8AC3E}">
        <p14:creationId xmlns:p14="http://schemas.microsoft.com/office/powerpoint/2010/main" val="261843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F01610-B30C-4085-A0E7-0C6D6BC05E5E}"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0AC900-C9BA-47CA-A371-CFE0911EBE45}" type="slidenum">
              <a:rPr lang="en-US" smtClean="0"/>
              <a:t>‹#›</a:t>
            </a:fld>
            <a:endParaRPr lang="en-US"/>
          </a:p>
        </p:txBody>
      </p:sp>
    </p:spTree>
    <p:extLst>
      <p:ext uri="{BB962C8B-B14F-4D97-AF65-F5344CB8AC3E}">
        <p14:creationId xmlns:p14="http://schemas.microsoft.com/office/powerpoint/2010/main" val="185707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F01610-B30C-4085-A0E7-0C6D6BC05E5E}"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0AC900-C9BA-47CA-A371-CFE0911EBE45}" type="slidenum">
              <a:rPr lang="en-US" smtClean="0"/>
              <a:t>‹#›</a:t>
            </a:fld>
            <a:endParaRPr lang="en-US"/>
          </a:p>
        </p:txBody>
      </p:sp>
    </p:spTree>
    <p:extLst>
      <p:ext uri="{BB962C8B-B14F-4D97-AF65-F5344CB8AC3E}">
        <p14:creationId xmlns:p14="http://schemas.microsoft.com/office/powerpoint/2010/main" val="427767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01610-B30C-4085-A0E7-0C6D6BC05E5E}"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0AC900-C9BA-47CA-A371-CFE0911EBE45}" type="slidenum">
              <a:rPr lang="en-US" smtClean="0"/>
              <a:t>‹#›</a:t>
            </a:fld>
            <a:endParaRPr lang="en-US"/>
          </a:p>
        </p:txBody>
      </p:sp>
    </p:spTree>
    <p:extLst>
      <p:ext uri="{BB962C8B-B14F-4D97-AF65-F5344CB8AC3E}">
        <p14:creationId xmlns:p14="http://schemas.microsoft.com/office/powerpoint/2010/main" val="22165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01610-B30C-4085-A0E7-0C6D6BC05E5E}"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AC900-C9BA-47CA-A371-CFE0911EBE45}" type="slidenum">
              <a:rPr lang="en-US" smtClean="0"/>
              <a:t>‹#›</a:t>
            </a:fld>
            <a:endParaRPr lang="en-US"/>
          </a:p>
        </p:txBody>
      </p:sp>
    </p:spTree>
    <p:extLst>
      <p:ext uri="{BB962C8B-B14F-4D97-AF65-F5344CB8AC3E}">
        <p14:creationId xmlns:p14="http://schemas.microsoft.com/office/powerpoint/2010/main" val="240321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01610-B30C-4085-A0E7-0C6D6BC05E5E}"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AC900-C9BA-47CA-A371-CFE0911EBE45}" type="slidenum">
              <a:rPr lang="en-US" smtClean="0"/>
              <a:t>‹#›</a:t>
            </a:fld>
            <a:endParaRPr lang="en-US"/>
          </a:p>
        </p:txBody>
      </p:sp>
    </p:spTree>
    <p:extLst>
      <p:ext uri="{BB962C8B-B14F-4D97-AF65-F5344CB8AC3E}">
        <p14:creationId xmlns:p14="http://schemas.microsoft.com/office/powerpoint/2010/main" val="111184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01610-B30C-4085-A0E7-0C6D6BC05E5E}" type="datetimeFigureOut">
              <a:rPr lang="en-US" smtClean="0"/>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AC900-C9BA-47CA-A371-CFE0911EBE45}" type="slidenum">
              <a:rPr lang="en-US" smtClean="0"/>
              <a:t>‹#›</a:t>
            </a:fld>
            <a:endParaRPr lang="en-US"/>
          </a:p>
        </p:txBody>
      </p:sp>
    </p:spTree>
    <p:extLst>
      <p:ext uri="{BB962C8B-B14F-4D97-AF65-F5344CB8AC3E}">
        <p14:creationId xmlns:p14="http://schemas.microsoft.com/office/powerpoint/2010/main" val="353190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ncagedgrant@gmail.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4" y="457200"/>
            <a:ext cx="8864598" cy="6137030"/>
          </a:xfrm>
          <a:prstGeom prst="rect">
            <a:avLst/>
          </a:prstGeom>
        </p:spPr>
      </p:pic>
    </p:spTree>
    <p:extLst>
      <p:ext uri="{BB962C8B-B14F-4D97-AF65-F5344CB8AC3E}">
        <p14:creationId xmlns:p14="http://schemas.microsoft.com/office/powerpoint/2010/main" val="4292728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353" y="744498"/>
            <a:ext cx="1117600" cy="369332"/>
          </a:xfrm>
          <a:prstGeom prst="rect">
            <a:avLst/>
          </a:prstGeom>
          <a:noFill/>
        </p:spPr>
        <p:txBody>
          <a:bodyPr wrap="square" rtlCol="0">
            <a:spAutoFit/>
          </a:bodyPr>
          <a:lstStyle/>
          <a:p>
            <a:r>
              <a:rPr lang="en-US" sz="900" dirty="0" smtClean="0"/>
              <a:t>Grantee is School Name</a:t>
            </a:r>
            <a:endParaRPr lang="en-US" sz="900" dirty="0"/>
          </a:p>
        </p:txBody>
      </p:sp>
      <p:sp>
        <p:nvSpPr>
          <p:cNvPr id="4" name="TextBox 3"/>
          <p:cNvSpPr txBox="1"/>
          <p:nvPr/>
        </p:nvSpPr>
        <p:spPr>
          <a:xfrm>
            <a:off x="124877" y="2697998"/>
            <a:ext cx="1117600" cy="369332"/>
          </a:xfrm>
          <a:prstGeom prst="rect">
            <a:avLst/>
          </a:prstGeom>
          <a:noFill/>
        </p:spPr>
        <p:txBody>
          <a:bodyPr wrap="square" rtlCol="0">
            <a:spAutoFit/>
          </a:bodyPr>
          <a:lstStyle/>
          <a:p>
            <a:r>
              <a:rPr lang="en-US" dirty="0" smtClean="0"/>
              <a:t>X</a:t>
            </a:r>
            <a:r>
              <a:rPr lang="en-US" sz="900" dirty="0" smtClean="0"/>
              <a:t> all that apply</a:t>
            </a:r>
            <a:endParaRPr lang="en-US" dirty="0"/>
          </a:p>
        </p:txBody>
      </p:sp>
      <p:sp>
        <p:nvSpPr>
          <p:cNvPr id="8" name="Rectangle 7"/>
          <p:cNvSpPr/>
          <p:nvPr/>
        </p:nvSpPr>
        <p:spPr>
          <a:xfrm>
            <a:off x="35169" y="643694"/>
            <a:ext cx="1117600" cy="577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907" y="2590800"/>
            <a:ext cx="1117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293447" y="76200"/>
            <a:ext cx="7507016" cy="6629400"/>
          </a:xfrm>
          <a:prstGeom prst="rect">
            <a:avLst/>
          </a:prstGeom>
        </p:spPr>
      </p:pic>
    </p:spTree>
    <p:extLst>
      <p:ext uri="{BB962C8B-B14F-4D97-AF65-F5344CB8AC3E}">
        <p14:creationId xmlns:p14="http://schemas.microsoft.com/office/powerpoint/2010/main" val="2000397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0"/>
            <a:ext cx="7391400" cy="6705600"/>
          </a:xfrm>
          <a:prstGeom prst="rect">
            <a:avLst/>
          </a:prstGeom>
        </p:spPr>
      </p:pic>
      <p:sp>
        <p:nvSpPr>
          <p:cNvPr id="5" name="TextBox 4"/>
          <p:cNvSpPr txBox="1"/>
          <p:nvPr/>
        </p:nvSpPr>
        <p:spPr>
          <a:xfrm>
            <a:off x="304800" y="5943600"/>
            <a:ext cx="1219200" cy="830997"/>
          </a:xfrm>
          <a:prstGeom prst="rect">
            <a:avLst/>
          </a:prstGeom>
          <a:noFill/>
        </p:spPr>
        <p:txBody>
          <a:bodyPr wrap="square" rtlCol="0">
            <a:spAutoFit/>
          </a:bodyPr>
          <a:lstStyle/>
          <a:p>
            <a:r>
              <a:rPr lang="en-US" sz="1200" dirty="0" smtClean="0"/>
              <a:t>3. Here is where you will explain your impact table numbers.</a:t>
            </a:r>
            <a:endParaRPr lang="en-US" sz="1200" dirty="0"/>
          </a:p>
        </p:txBody>
      </p:sp>
      <p:sp>
        <p:nvSpPr>
          <p:cNvPr id="6" name="Rectangle 5"/>
          <p:cNvSpPr/>
          <p:nvPr/>
        </p:nvSpPr>
        <p:spPr>
          <a:xfrm>
            <a:off x="152400" y="5707797"/>
            <a:ext cx="13716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flipH="1">
            <a:off x="152400" y="5860196"/>
            <a:ext cx="1371600" cy="830997"/>
          </a:xfrm>
          <a:prstGeom prst="rect">
            <a:avLst/>
          </a:prstGeom>
          <a:noFill/>
        </p:spPr>
        <p:txBody>
          <a:bodyPr wrap="square" rtlCol="0">
            <a:spAutoFit/>
          </a:bodyPr>
          <a:lstStyle/>
          <a:p>
            <a:r>
              <a:rPr lang="en-US" sz="1200" dirty="0" smtClean="0"/>
              <a:t>3. This is where you would explain your impact table numbers. </a:t>
            </a:r>
            <a:endParaRPr lang="en-US" sz="1200" dirty="0"/>
          </a:p>
        </p:txBody>
      </p:sp>
    </p:spTree>
    <p:extLst>
      <p:ext uri="{BB962C8B-B14F-4D97-AF65-F5344CB8AC3E}">
        <p14:creationId xmlns:p14="http://schemas.microsoft.com/office/powerpoint/2010/main" val="386421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0681" y="162264"/>
            <a:ext cx="7544719" cy="6533472"/>
          </a:xfrm>
          <a:prstGeom prst="rect">
            <a:avLst/>
          </a:prstGeom>
        </p:spPr>
      </p:pic>
    </p:spTree>
    <p:extLst>
      <p:ext uri="{BB962C8B-B14F-4D97-AF65-F5344CB8AC3E}">
        <p14:creationId xmlns:p14="http://schemas.microsoft.com/office/powerpoint/2010/main" val="15623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0681" y="76200"/>
            <a:ext cx="7163719" cy="6781800"/>
          </a:xfrm>
          <a:prstGeom prst="rect">
            <a:avLst/>
          </a:prstGeom>
        </p:spPr>
      </p:pic>
    </p:spTree>
    <p:extLst>
      <p:ext uri="{BB962C8B-B14F-4D97-AF65-F5344CB8AC3E}">
        <p14:creationId xmlns:p14="http://schemas.microsoft.com/office/powerpoint/2010/main" val="196171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681" y="76199"/>
            <a:ext cx="8646638" cy="6629401"/>
          </a:xfrm>
          <a:prstGeom prst="rect">
            <a:avLst/>
          </a:prstGeom>
        </p:spPr>
      </p:pic>
    </p:spTree>
    <p:extLst>
      <p:ext uri="{BB962C8B-B14F-4D97-AF65-F5344CB8AC3E}">
        <p14:creationId xmlns:p14="http://schemas.microsoft.com/office/powerpoint/2010/main" val="153217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8681" y="76199"/>
            <a:ext cx="8646638" cy="6629401"/>
          </a:xfrm>
          <a:prstGeom prst="rect">
            <a:avLst/>
          </a:prstGeom>
        </p:spPr>
      </p:pic>
    </p:spTree>
    <p:extLst>
      <p:ext uri="{BB962C8B-B14F-4D97-AF65-F5344CB8AC3E}">
        <p14:creationId xmlns:p14="http://schemas.microsoft.com/office/powerpoint/2010/main" val="24571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Reports and Requirements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Exhibit B Complete – </a:t>
            </a:r>
            <a:r>
              <a:rPr lang="en-US" dirty="0" smtClean="0"/>
              <a:t>Use the Final Exhibit B form and the final unduplicated numbers.</a:t>
            </a:r>
            <a:endParaRPr lang="en-US" dirty="0" smtClean="0"/>
          </a:p>
          <a:p>
            <a:r>
              <a:rPr lang="en-US" dirty="0" smtClean="0"/>
              <a:t>Final Expense Summary for the project. </a:t>
            </a:r>
            <a:r>
              <a:rPr lang="en-US" dirty="0" smtClean="0"/>
              <a:t>Should meet or exceed the total grant amount.</a:t>
            </a:r>
            <a:endParaRPr lang="en-US" dirty="0"/>
          </a:p>
          <a:p>
            <a:r>
              <a:rPr lang="en-US" dirty="0" smtClean="0"/>
              <a:t>Final </a:t>
            </a:r>
            <a:r>
              <a:rPr lang="en-US" dirty="0" smtClean="0"/>
              <a:t>Impact Table </a:t>
            </a:r>
            <a:r>
              <a:rPr lang="en-US" dirty="0" smtClean="0"/>
              <a:t>Narrative is part of Exhibit B.  Numbers should be explained as part of the document.</a:t>
            </a:r>
            <a:endParaRPr lang="en-US" dirty="0" smtClean="0"/>
          </a:p>
          <a:p>
            <a:r>
              <a:rPr lang="en-US" dirty="0" smtClean="0"/>
              <a:t>Supporting </a:t>
            </a:r>
            <a:r>
              <a:rPr lang="en-US" dirty="0" smtClean="0"/>
              <a:t>documents (receipts for all expenses, pictures, news articles, etc.</a:t>
            </a:r>
            <a:endParaRPr lang="en-US" dirty="0" smtClean="0"/>
          </a:p>
          <a:p>
            <a:r>
              <a:rPr lang="en-US" dirty="0" smtClean="0"/>
              <a:t>PowerPoint presentation </a:t>
            </a:r>
            <a:r>
              <a:rPr lang="en-US" dirty="0" smtClean="0"/>
              <a:t>with a minimum </a:t>
            </a:r>
            <a:r>
              <a:rPr lang="en-US" dirty="0" smtClean="0"/>
              <a:t>of 20 </a:t>
            </a:r>
            <a:r>
              <a:rPr lang="en-US" dirty="0" smtClean="0"/>
              <a:t>slides explaining the project from start to finish.  Include the use of pictures.</a:t>
            </a:r>
            <a:endParaRPr lang="en-US" dirty="0" smtClean="0"/>
          </a:p>
        </p:txBody>
      </p:sp>
    </p:spTree>
    <p:extLst>
      <p:ext uri="{BB962C8B-B14F-4D97-AF65-F5344CB8AC3E}">
        <p14:creationId xmlns:p14="http://schemas.microsoft.com/office/powerpoint/2010/main" val="479001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PowerPoint Presentations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Include the program name and the title of the project.</a:t>
            </a:r>
          </a:p>
          <a:p>
            <a:r>
              <a:rPr lang="en-US" dirty="0" smtClean="0"/>
              <a:t>Include before, during and after photos</a:t>
            </a:r>
          </a:p>
          <a:p>
            <a:r>
              <a:rPr lang="en-US" dirty="0" smtClean="0"/>
              <a:t>Include students performing work</a:t>
            </a:r>
          </a:p>
          <a:p>
            <a:r>
              <a:rPr lang="en-US" dirty="0" smtClean="0"/>
              <a:t>Include description of the project</a:t>
            </a:r>
          </a:p>
          <a:p>
            <a:r>
              <a:rPr lang="en-US" dirty="0" smtClean="0"/>
              <a:t>Include explanation of the photo/stages of the project. </a:t>
            </a:r>
          </a:p>
          <a:p>
            <a:r>
              <a:rPr lang="en-US" dirty="0" smtClean="0"/>
              <a:t>Professionally done – Will be seen by TTFC members.</a:t>
            </a:r>
            <a:endParaRPr lang="en-US" dirty="0"/>
          </a:p>
        </p:txBody>
      </p:sp>
    </p:spTree>
    <p:extLst>
      <p:ext uri="{BB962C8B-B14F-4D97-AF65-F5344CB8AC3E}">
        <p14:creationId xmlns:p14="http://schemas.microsoft.com/office/powerpoint/2010/main" val="3378052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Signage</a:t>
            </a:r>
            <a:endParaRPr lang="en-US" dirty="0"/>
          </a:p>
        </p:txBody>
      </p:sp>
      <p:sp>
        <p:nvSpPr>
          <p:cNvPr id="3" name="Content Placeholder 2"/>
          <p:cNvSpPr>
            <a:spLocks noGrp="1"/>
          </p:cNvSpPr>
          <p:nvPr>
            <p:ph idx="1"/>
          </p:nvPr>
        </p:nvSpPr>
        <p:spPr/>
        <p:txBody>
          <a:bodyPr>
            <a:normAutofit lnSpcReduction="10000"/>
          </a:bodyPr>
          <a:lstStyle/>
          <a:p>
            <a:r>
              <a:rPr lang="en-US" dirty="0" smtClean="0"/>
              <a:t>You will be provided: </a:t>
            </a:r>
          </a:p>
          <a:p>
            <a:pPr lvl="1"/>
            <a:r>
              <a:rPr lang="en-US" dirty="0" smtClean="0"/>
              <a:t>(1) Corrugated Lawn Signs with stakes</a:t>
            </a:r>
          </a:p>
          <a:p>
            <a:pPr lvl="1"/>
            <a:r>
              <a:rPr lang="en-US" dirty="0" smtClean="0"/>
              <a:t>(2) 8 ½” x 11” Outdoor Stickers</a:t>
            </a:r>
          </a:p>
          <a:p>
            <a:pPr lvl="1"/>
            <a:r>
              <a:rPr lang="en-US" dirty="0" smtClean="0"/>
              <a:t>(3) 3” x 5” Outdoor Stickers (if your project demands more of the 3” x 5” stickers let us know.</a:t>
            </a:r>
          </a:p>
          <a:p>
            <a:r>
              <a:rPr lang="en-US" dirty="0" smtClean="0"/>
              <a:t>Signs will be provided at the Check Presentations</a:t>
            </a:r>
          </a:p>
          <a:p>
            <a:r>
              <a:rPr lang="en-US" dirty="0" smtClean="0"/>
              <a:t>Signs should be displayed permanently in locations that can be seen by the public.  </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2720352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Changes</a:t>
            </a:r>
            <a:endParaRPr lang="en-US" dirty="0"/>
          </a:p>
        </p:txBody>
      </p:sp>
      <p:sp>
        <p:nvSpPr>
          <p:cNvPr id="3" name="Content Placeholder 2"/>
          <p:cNvSpPr>
            <a:spLocks noGrp="1"/>
          </p:cNvSpPr>
          <p:nvPr>
            <p:ph idx="1"/>
          </p:nvPr>
        </p:nvSpPr>
        <p:spPr/>
        <p:txBody>
          <a:bodyPr/>
          <a:lstStyle/>
          <a:p>
            <a:r>
              <a:rPr lang="en-US" dirty="0" smtClean="0"/>
              <a:t>No Major Grant Changes – Intent</a:t>
            </a:r>
          </a:p>
          <a:p>
            <a:r>
              <a:rPr lang="en-US" dirty="0" smtClean="0"/>
              <a:t>Minor Changes can be made with approval of the Agricultural Education office (Gerald </a:t>
            </a:r>
            <a:r>
              <a:rPr lang="en-US" dirty="0" err="1" smtClean="0"/>
              <a:t>Barlowe</a:t>
            </a:r>
            <a:r>
              <a:rPr lang="en-US" dirty="0" smtClean="0"/>
              <a:t>).</a:t>
            </a:r>
          </a:p>
          <a:p>
            <a:r>
              <a:rPr lang="en-US" dirty="0" smtClean="0"/>
              <a:t>Do not contact the Tobacco Trust Fund Commission about changes. </a:t>
            </a:r>
            <a:endParaRPr lang="en-US" dirty="0"/>
          </a:p>
        </p:txBody>
      </p:sp>
    </p:spTree>
    <p:extLst>
      <p:ext uri="{BB962C8B-B14F-4D97-AF65-F5344CB8AC3E}">
        <p14:creationId xmlns:p14="http://schemas.microsoft.com/office/powerpoint/2010/main" val="780993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000069"/>
            <a:ext cx="1143000" cy="1338828"/>
          </a:xfrm>
          <a:prstGeom prst="rect">
            <a:avLst/>
          </a:prstGeom>
          <a:noFill/>
        </p:spPr>
        <p:txBody>
          <a:bodyPr wrap="square" rtlCol="0">
            <a:spAutoFit/>
          </a:bodyPr>
          <a:lstStyle/>
          <a:p>
            <a:r>
              <a:rPr lang="en-US" sz="900" dirty="0" smtClean="0"/>
              <a:t>Fiscal  agent should be the agent that will receive the payment.</a:t>
            </a:r>
          </a:p>
          <a:p>
            <a:r>
              <a:rPr lang="en-US" sz="900" dirty="0" smtClean="0"/>
              <a:t>Ex. School Name, FFA Alumni Affiliate, etc.</a:t>
            </a:r>
          </a:p>
          <a:p>
            <a:r>
              <a:rPr lang="en-US" sz="900" dirty="0" smtClean="0"/>
              <a:t>(Remember tax accountability)</a:t>
            </a:r>
            <a:endParaRPr lang="en-US" sz="900" dirty="0"/>
          </a:p>
        </p:txBody>
      </p:sp>
      <p:sp>
        <p:nvSpPr>
          <p:cNvPr id="18" name="TextBox 17"/>
          <p:cNvSpPr txBox="1"/>
          <p:nvPr/>
        </p:nvSpPr>
        <p:spPr>
          <a:xfrm>
            <a:off x="609600" y="5638800"/>
            <a:ext cx="1143000" cy="369332"/>
          </a:xfrm>
          <a:prstGeom prst="rect">
            <a:avLst/>
          </a:prstGeom>
          <a:noFill/>
        </p:spPr>
        <p:txBody>
          <a:bodyPr wrap="square" rtlCol="0">
            <a:spAutoFit/>
          </a:bodyPr>
          <a:lstStyle/>
          <a:p>
            <a:r>
              <a:rPr lang="en-US" sz="900" dirty="0" smtClean="0"/>
              <a:t>All three signatures are required.</a:t>
            </a:r>
            <a:endParaRPr lang="en-US" sz="900" dirty="0"/>
          </a:p>
        </p:txBody>
      </p:sp>
      <p:sp>
        <p:nvSpPr>
          <p:cNvPr id="19" name="Rounded Rectangular Callout 18"/>
          <p:cNvSpPr/>
          <p:nvPr/>
        </p:nvSpPr>
        <p:spPr>
          <a:xfrm>
            <a:off x="597877" y="4000069"/>
            <a:ext cx="1295400" cy="1322263"/>
          </a:xfrm>
          <a:prstGeom prst="wedgeRoundRectCallout">
            <a:avLst>
              <a:gd name="adj1" fmla="val 112101"/>
              <a:gd name="adj2" fmla="val 135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Process 19"/>
          <p:cNvSpPr/>
          <p:nvPr/>
        </p:nvSpPr>
        <p:spPr>
          <a:xfrm>
            <a:off x="457200" y="5480566"/>
            <a:ext cx="1447800" cy="685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362199" y="1066800"/>
            <a:ext cx="6324601" cy="5715000"/>
          </a:xfrm>
          <a:prstGeom prst="rect">
            <a:avLst/>
          </a:prstGeom>
        </p:spPr>
      </p:pic>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2667000" y="129077"/>
            <a:ext cx="1600200" cy="887730"/>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4535169" y="407207"/>
            <a:ext cx="1978660" cy="331470"/>
          </a:xfrm>
          <a:prstGeom prst="rect">
            <a:avLst/>
          </a:prstGeom>
        </p:spPr>
      </p:pic>
      <p:pic>
        <p:nvPicPr>
          <p:cNvPr id="8" name="Picture 7"/>
          <p:cNvPicPr>
            <a:picLocks noChangeAspect="1"/>
          </p:cNvPicPr>
          <p:nvPr/>
        </p:nvPicPr>
        <p:blipFill>
          <a:blip r:embed="rId5"/>
          <a:stretch>
            <a:fillRect/>
          </a:stretch>
        </p:blipFill>
        <p:spPr>
          <a:xfrm>
            <a:off x="7239000" y="65749"/>
            <a:ext cx="762066" cy="951058"/>
          </a:xfrm>
          <a:prstGeom prst="rect">
            <a:avLst/>
          </a:prstGeom>
        </p:spPr>
      </p:pic>
    </p:spTree>
    <p:extLst>
      <p:ext uri="{BB962C8B-B14F-4D97-AF65-F5344CB8AC3E}">
        <p14:creationId xmlns:p14="http://schemas.microsoft.com/office/powerpoint/2010/main" val="1747778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Payments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½ of the total amount of the grant will be paid at the front end of the grant. (paid when all necessary forms are turned </a:t>
            </a:r>
            <a:r>
              <a:rPr lang="en-US" dirty="0" smtClean="0"/>
              <a:t>in.  It may take 5-6 weeks of turnaround for checks from the CALS business office.)</a:t>
            </a:r>
            <a:endParaRPr lang="en-US" dirty="0" smtClean="0"/>
          </a:p>
          <a:p>
            <a:r>
              <a:rPr lang="en-US" dirty="0" smtClean="0"/>
              <a:t>Second ½ of the </a:t>
            </a:r>
            <a:r>
              <a:rPr lang="en-US" dirty="0" smtClean="0"/>
              <a:t>grant </a:t>
            </a:r>
            <a:r>
              <a:rPr lang="en-US" dirty="0" smtClean="0"/>
              <a:t>will be made at the completion of the project </a:t>
            </a:r>
            <a:r>
              <a:rPr lang="en-US" dirty="0" smtClean="0"/>
              <a:t>when </a:t>
            </a:r>
            <a:r>
              <a:rPr lang="en-US" dirty="0" smtClean="0"/>
              <a:t>all funds are accounted for on your Expense Summary and all receipts are turned in. A biannual and final </a:t>
            </a:r>
            <a:r>
              <a:rPr lang="en-US" dirty="0" smtClean="0"/>
              <a:t>reports </a:t>
            </a:r>
            <a:r>
              <a:rPr lang="en-US" dirty="0" smtClean="0"/>
              <a:t>will still need to completed </a:t>
            </a:r>
            <a:r>
              <a:rPr lang="en-US" dirty="0" smtClean="0"/>
              <a:t>even </a:t>
            </a:r>
            <a:r>
              <a:rPr lang="en-US" dirty="0" smtClean="0"/>
              <a:t>if the project has been </a:t>
            </a:r>
            <a:r>
              <a:rPr lang="en-US" dirty="0" smtClean="0"/>
              <a:t>finished as the impact numbers may change. </a:t>
            </a:r>
            <a:endParaRPr lang="en-US" dirty="0"/>
          </a:p>
        </p:txBody>
      </p:sp>
    </p:spTree>
    <p:extLst>
      <p:ext uri="{BB962C8B-B14F-4D97-AF65-F5344CB8AC3E}">
        <p14:creationId xmlns:p14="http://schemas.microsoft.com/office/powerpoint/2010/main" val="3446604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W-9 Form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Every School must complete a W-9 tax form and turn it in with your Contract. </a:t>
            </a:r>
          </a:p>
          <a:p>
            <a:r>
              <a:rPr lang="en-US" dirty="0" smtClean="0"/>
              <a:t>Checks will not be written until we get this form.</a:t>
            </a:r>
          </a:p>
          <a:p>
            <a:r>
              <a:rPr lang="en-US" dirty="0" smtClean="0"/>
              <a:t>Funds can be direct deposited into </a:t>
            </a:r>
            <a:r>
              <a:rPr lang="en-US" dirty="0" smtClean="0"/>
              <a:t>the account or you can have checks mailed to you.  Checks take longer but you know when you receive funds.  Direct deposit funds must be found by bookkeepers.  </a:t>
            </a:r>
            <a:r>
              <a:rPr lang="en-US" dirty="0" smtClean="0"/>
              <a:t>You </a:t>
            </a:r>
            <a:r>
              <a:rPr lang="en-US" dirty="0" smtClean="0"/>
              <a:t>need to make bookkeepers aware of incoming checks or money into accounts.  </a:t>
            </a:r>
            <a:endParaRPr lang="en-US" dirty="0"/>
          </a:p>
          <a:p>
            <a:r>
              <a:rPr lang="en-US" dirty="0" smtClean="0"/>
              <a:t>If you prefer checks (our preference) you need to complete the top of the Vendor ACH Enrollment Form and write REFUSED across the form and submit to us. </a:t>
            </a:r>
            <a:endParaRPr lang="en-US" dirty="0" smtClean="0"/>
          </a:p>
        </p:txBody>
      </p:sp>
    </p:spTree>
    <p:extLst>
      <p:ext uri="{BB962C8B-B14F-4D97-AF65-F5344CB8AC3E}">
        <p14:creationId xmlns:p14="http://schemas.microsoft.com/office/powerpoint/2010/main" val="608121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124200"/>
            <a:ext cx="1295400" cy="1200329"/>
          </a:xfrm>
          <a:prstGeom prst="rect">
            <a:avLst/>
          </a:prstGeom>
          <a:noFill/>
        </p:spPr>
        <p:txBody>
          <a:bodyPr wrap="square" rtlCol="0">
            <a:spAutoFit/>
          </a:bodyPr>
          <a:lstStyle/>
          <a:p>
            <a:r>
              <a:rPr lang="en-US" sz="900" dirty="0" smtClean="0"/>
              <a:t>School districts with multiple winners need to be scheduled on the same day and possibly at the same locations.  We can do them separately but at least on the same day.</a:t>
            </a:r>
            <a:endParaRPr lang="en-US" sz="900" dirty="0"/>
          </a:p>
        </p:txBody>
      </p:sp>
      <p:sp>
        <p:nvSpPr>
          <p:cNvPr id="3" name="Flowchart: Process 2"/>
          <p:cNvSpPr/>
          <p:nvPr/>
        </p:nvSpPr>
        <p:spPr>
          <a:xfrm>
            <a:off x="228600" y="3048000"/>
            <a:ext cx="1219200" cy="127652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676400" y="76200"/>
            <a:ext cx="7315200" cy="6686729"/>
          </a:xfrm>
          <a:prstGeom prst="rect">
            <a:avLst/>
          </a:prstGeom>
        </p:spPr>
      </p:pic>
    </p:spTree>
    <p:extLst>
      <p:ext uri="{BB962C8B-B14F-4D97-AF65-F5344CB8AC3E}">
        <p14:creationId xmlns:p14="http://schemas.microsoft.com/office/powerpoint/2010/main" val="700754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Biannual Report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 </a:t>
            </a:r>
            <a:r>
              <a:rPr lang="en-US" dirty="0" smtClean="0"/>
              <a:t>Grantees </a:t>
            </a:r>
            <a:r>
              <a:rPr lang="en-US" dirty="0" smtClean="0"/>
              <a:t>must complete </a:t>
            </a:r>
            <a:r>
              <a:rPr lang="en-US" dirty="0" smtClean="0"/>
              <a:t>biannual report even </a:t>
            </a:r>
            <a:r>
              <a:rPr lang="en-US" dirty="0" smtClean="0"/>
              <a:t>if grant work is complete.</a:t>
            </a:r>
          </a:p>
          <a:p>
            <a:r>
              <a:rPr lang="en-US" dirty="0" smtClean="0"/>
              <a:t>Due Dates of </a:t>
            </a:r>
            <a:r>
              <a:rPr lang="en-US" dirty="0" smtClean="0"/>
              <a:t>the Biannual Reports is June 30, 2018.</a:t>
            </a:r>
          </a:p>
          <a:p>
            <a:r>
              <a:rPr lang="en-US" dirty="0" smtClean="0"/>
              <a:t>Reports can be sent in prior to the deadline for teachers not working during the summer.  Submit before you leave for the summer. </a:t>
            </a:r>
            <a:endParaRPr lang="en-US" dirty="0" smtClean="0"/>
          </a:p>
          <a:p>
            <a:r>
              <a:rPr lang="en-US" dirty="0" smtClean="0"/>
              <a:t>You will be sent a reminder</a:t>
            </a:r>
          </a:p>
          <a:p>
            <a:r>
              <a:rPr lang="en-US" dirty="0" smtClean="0"/>
              <a:t>Must be </a:t>
            </a:r>
            <a:r>
              <a:rPr lang="en-US" b="1" u="sng" dirty="0" smtClean="0"/>
              <a:t>ON-TIME</a:t>
            </a:r>
          </a:p>
          <a:p>
            <a:r>
              <a:rPr lang="en-US" dirty="0" smtClean="0"/>
              <a:t>We </a:t>
            </a:r>
            <a:r>
              <a:rPr lang="en-US" dirty="0" smtClean="0"/>
              <a:t>must compile a biannual reports </a:t>
            </a:r>
            <a:r>
              <a:rPr lang="en-US" dirty="0" smtClean="0"/>
              <a:t>for the overall grant from your </a:t>
            </a:r>
            <a:r>
              <a:rPr lang="en-US" dirty="0" smtClean="0"/>
              <a:t>information </a:t>
            </a:r>
            <a:r>
              <a:rPr lang="en-US" dirty="0" smtClean="0"/>
              <a:t>and they are due by the 15</a:t>
            </a:r>
            <a:r>
              <a:rPr lang="en-US" baseline="30000" dirty="0" smtClean="0"/>
              <a:t>th</a:t>
            </a:r>
            <a:r>
              <a:rPr lang="en-US" dirty="0"/>
              <a:t> </a:t>
            </a:r>
            <a:r>
              <a:rPr lang="en-US" dirty="0" smtClean="0"/>
              <a:t>of July. </a:t>
            </a:r>
            <a:endParaRPr lang="en-US" dirty="0"/>
          </a:p>
        </p:txBody>
      </p:sp>
    </p:spTree>
    <p:extLst>
      <p:ext uri="{BB962C8B-B14F-4D97-AF65-F5344CB8AC3E}">
        <p14:creationId xmlns:p14="http://schemas.microsoft.com/office/powerpoint/2010/main" val="2162331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Biannual </a:t>
            </a:r>
            <a:r>
              <a:rPr lang="en-US" dirty="0" smtClean="0"/>
              <a:t>Reports Include:	</a:t>
            </a:r>
            <a:endParaRPr lang="en-US" dirty="0"/>
          </a:p>
        </p:txBody>
      </p:sp>
      <p:sp>
        <p:nvSpPr>
          <p:cNvPr id="3" name="Content Placeholder 2"/>
          <p:cNvSpPr>
            <a:spLocks noGrp="1"/>
          </p:cNvSpPr>
          <p:nvPr>
            <p:ph idx="1"/>
          </p:nvPr>
        </p:nvSpPr>
        <p:spPr>
          <a:xfrm>
            <a:off x="457200" y="1295400"/>
            <a:ext cx="8229600" cy="5334000"/>
          </a:xfrm>
        </p:spPr>
        <p:txBody>
          <a:bodyPr>
            <a:normAutofit fontScale="70000" lnSpcReduction="20000"/>
          </a:bodyPr>
          <a:lstStyle/>
          <a:p>
            <a:r>
              <a:rPr lang="en-US" dirty="0" smtClean="0"/>
              <a:t>Exhibit </a:t>
            </a:r>
            <a:r>
              <a:rPr lang="en-US" dirty="0" smtClean="0"/>
              <a:t>B (use the Word form on the NC FFA website.)</a:t>
            </a:r>
          </a:p>
          <a:p>
            <a:r>
              <a:rPr lang="en-US" dirty="0" smtClean="0"/>
              <a:t>Complete all portions of the Exhibit B including the section in which you explain your impact numbers</a:t>
            </a:r>
          </a:p>
          <a:p>
            <a:r>
              <a:rPr lang="en-US" dirty="0" smtClean="0"/>
              <a:t>Complete the </a:t>
            </a:r>
            <a:r>
              <a:rPr lang="en-US" dirty="0"/>
              <a:t>Impact </a:t>
            </a:r>
            <a:r>
              <a:rPr lang="en-US" dirty="0" smtClean="0"/>
              <a:t>Table.  See the Impact Table Explanation for assistance.  Give data for only the lines that apply.  You are not expected to have data for all the lines.</a:t>
            </a:r>
            <a:endParaRPr lang="en-US" dirty="0" smtClean="0"/>
          </a:p>
          <a:p>
            <a:r>
              <a:rPr lang="en-US" dirty="0" smtClean="0"/>
              <a:t>Expense </a:t>
            </a:r>
            <a:r>
              <a:rPr lang="en-US" dirty="0" smtClean="0"/>
              <a:t>summary (even if you did not spend </a:t>
            </a:r>
            <a:r>
              <a:rPr lang="en-US" dirty="0" smtClean="0"/>
              <a:t>anything).  Use the Excel spreadsheet provided on the NC FFA website</a:t>
            </a:r>
          </a:p>
          <a:p>
            <a:r>
              <a:rPr lang="en-US" dirty="0" smtClean="0"/>
              <a:t>Any </a:t>
            </a:r>
            <a:r>
              <a:rPr lang="en-US" dirty="0" smtClean="0"/>
              <a:t>supporting Documents (new articles, photos, presentations, </a:t>
            </a:r>
            <a:r>
              <a:rPr lang="en-US" dirty="0" smtClean="0"/>
              <a:t>etc.)  If sending pictures include a caption or explanation. </a:t>
            </a:r>
          </a:p>
          <a:p>
            <a:r>
              <a:rPr lang="en-US" dirty="0" smtClean="0"/>
              <a:t>Send copies of all receipts for purchases. Not a price quote or purchase order.</a:t>
            </a:r>
            <a:endParaRPr lang="en-US" dirty="0" smtClean="0"/>
          </a:p>
          <a:p>
            <a:r>
              <a:rPr lang="en-US" dirty="0" smtClean="0"/>
              <a:t>All Documents submitted electronically </a:t>
            </a:r>
            <a:r>
              <a:rPr lang="en-US" dirty="0" smtClean="0"/>
              <a:t>as attachments in Word or Excel format.</a:t>
            </a:r>
            <a:endParaRPr lang="en-US" dirty="0" smtClean="0"/>
          </a:p>
          <a:p>
            <a:r>
              <a:rPr lang="en-US" dirty="0" smtClean="0"/>
              <a:t>Send to: </a:t>
            </a:r>
            <a:r>
              <a:rPr lang="en-US" dirty="0" smtClean="0">
                <a:hlinkClick r:id="rId2"/>
              </a:rPr>
              <a:t>ncagedgrant@gmail.com</a:t>
            </a:r>
            <a:endParaRPr lang="en-US" dirty="0"/>
          </a:p>
        </p:txBody>
      </p:sp>
    </p:spTree>
    <p:extLst>
      <p:ext uri="{BB962C8B-B14F-4D97-AF65-F5344CB8AC3E}">
        <p14:creationId xmlns:p14="http://schemas.microsoft.com/office/powerpoint/2010/main" val="4121620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t>
            </a:r>
            <a:r>
              <a:rPr lang="en-US" dirty="0" smtClean="0"/>
              <a:t>Word and Excel File </a:t>
            </a:r>
            <a:r>
              <a:rPr lang="en-US" dirty="0" smtClean="0"/>
              <a:t>Documents</a:t>
            </a:r>
            <a:endParaRPr lang="en-US" dirty="0"/>
          </a:p>
        </p:txBody>
      </p:sp>
      <p:sp>
        <p:nvSpPr>
          <p:cNvPr id="3" name="Content Placeholder 2"/>
          <p:cNvSpPr>
            <a:spLocks noGrp="1"/>
          </p:cNvSpPr>
          <p:nvPr>
            <p:ph idx="1"/>
          </p:nvPr>
        </p:nvSpPr>
        <p:spPr/>
        <p:txBody>
          <a:bodyPr/>
          <a:lstStyle/>
          <a:p>
            <a:r>
              <a:rPr lang="en-US" dirty="0" smtClean="0"/>
              <a:t>Save and Send as:</a:t>
            </a:r>
          </a:p>
          <a:p>
            <a:pPr lvl="1"/>
            <a:r>
              <a:rPr lang="en-US" dirty="0" smtClean="0"/>
              <a:t>School-Document Title – </a:t>
            </a:r>
            <a:r>
              <a:rPr lang="en-US" dirty="0" smtClean="0"/>
              <a:t>Biannual</a:t>
            </a:r>
            <a:endParaRPr lang="en-US" dirty="0" smtClean="0"/>
          </a:p>
          <a:p>
            <a:pPr lvl="1"/>
            <a:r>
              <a:rPr lang="en-US" dirty="0" smtClean="0"/>
              <a:t>Rosewood – Exhibit B – </a:t>
            </a:r>
            <a:r>
              <a:rPr lang="en-US" dirty="0" smtClean="0"/>
              <a:t>Bi</a:t>
            </a:r>
            <a:endParaRPr lang="en-US" dirty="0" smtClean="0"/>
          </a:p>
          <a:p>
            <a:pPr lvl="1"/>
            <a:r>
              <a:rPr lang="en-US" dirty="0" smtClean="0"/>
              <a:t>Northwest Cabarrus –Impact Narrative – </a:t>
            </a:r>
            <a:r>
              <a:rPr lang="en-US" dirty="0" smtClean="0"/>
              <a:t>Bi</a:t>
            </a:r>
            <a:endParaRPr lang="en-US" dirty="0" smtClean="0"/>
          </a:p>
          <a:p>
            <a:pPr lvl="1"/>
            <a:r>
              <a:rPr lang="en-US" dirty="0" smtClean="0"/>
              <a:t>Lakewood – Expense Summary – </a:t>
            </a:r>
            <a:r>
              <a:rPr lang="en-US" dirty="0" smtClean="0"/>
              <a:t>Bi</a:t>
            </a:r>
            <a:endParaRPr lang="en-US" dirty="0"/>
          </a:p>
        </p:txBody>
      </p:sp>
    </p:spTree>
    <p:extLst>
      <p:ext uri="{BB962C8B-B14F-4D97-AF65-F5344CB8AC3E}">
        <p14:creationId xmlns:p14="http://schemas.microsoft.com/office/powerpoint/2010/main" val="91688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Submitting Documents Electronically</a:t>
            </a:r>
            <a:endParaRPr lang="en-US" dirty="0"/>
          </a:p>
        </p:txBody>
      </p:sp>
      <p:sp>
        <p:nvSpPr>
          <p:cNvPr id="3" name="Content Placeholder 2"/>
          <p:cNvSpPr>
            <a:spLocks noGrp="1"/>
          </p:cNvSpPr>
          <p:nvPr>
            <p:ph idx="1"/>
          </p:nvPr>
        </p:nvSpPr>
        <p:spPr/>
        <p:txBody>
          <a:bodyPr/>
          <a:lstStyle/>
          <a:p>
            <a:r>
              <a:rPr lang="en-US" dirty="0" smtClean="0"/>
              <a:t>Save all documents prior to sending.</a:t>
            </a:r>
          </a:p>
          <a:p>
            <a:r>
              <a:rPr lang="en-US" dirty="0" smtClean="0"/>
              <a:t>How to save/label documents:</a:t>
            </a:r>
          </a:p>
          <a:p>
            <a:pPr marL="0" indent="0">
              <a:buNone/>
            </a:pPr>
            <a:r>
              <a:rPr lang="en-US" dirty="0" smtClean="0"/>
              <a:t>    </a:t>
            </a:r>
            <a:r>
              <a:rPr lang="en-US" sz="2400" i="1" dirty="0" smtClean="0"/>
              <a:t>School Name-Document </a:t>
            </a:r>
            <a:r>
              <a:rPr lang="en-US" sz="2400" i="1" dirty="0" smtClean="0"/>
              <a:t>Type-Biannual/Final </a:t>
            </a:r>
            <a:r>
              <a:rPr lang="en-US" sz="2400" i="1" dirty="0" smtClean="0"/>
              <a:t>Report</a:t>
            </a:r>
          </a:p>
          <a:p>
            <a:r>
              <a:rPr lang="en-US" dirty="0" smtClean="0"/>
              <a:t>Example:  Rosewood-Exhibit </a:t>
            </a:r>
            <a:r>
              <a:rPr lang="en-US" dirty="0" smtClean="0"/>
              <a:t>B-Bi</a:t>
            </a:r>
          </a:p>
          <a:p>
            <a:r>
              <a:rPr lang="en-US" dirty="0" smtClean="0"/>
              <a:t>For Receipts and Pictures – send as PDF files but identify by your school.</a:t>
            </a:r>
            <a:endParaRPr lang="en-US" dirty="0"/>
          </a:p>
        </p:txBody>
      </p:sp>
    </p:spTree>
    <p:extLst>
      <p:ext uri="{BB962C8B-B14F-4D97-AF65-F5344CB8AC3E}">
        <p14:creationId xmlns:p14="http://schemas.microsoft.com/office/powerpoint/2010/main" val="341383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864</Words>
  <Application>Microsoft Office PowerPoint</Application>
  <PresentationFormat>On-screen Show (4:3)</PresentationFormat>
  <Paragraphs>69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Grant Payments</vt:lpstr>
      <vt:lpstr>W-9 Form</vt:lpstr>
      <vt:lpstr>PowerPoint Presentation</vt:lpstr>
      <vt:lpstr>Biannual Report</vt:lpstr>
      <vt:lpstr>Biannual Reports Include: </vt:lpstr>
      <vt:lpstr>Saving Word and Excel File Documents</vt:lpstr>
      <vt:lpstr>Submitting Documents Electronically</vt:lpstr>
      <vt:lpstr>PowerPoint Presentation</vt:lpstr>
      <vt:lpstr>PowerPoint Presentation</vt:lpstr>
      <vt:lpstr>PowerPoint Presentation</vt:lpstr>
      <vt:lpstr>PowerPoint Presentation</vt:lpstr>
      <vt:lpstr>PowerPoint Presentation</vt:lpstr>
      <vt:lpstr>PowerPoint Presentation</vt:lpstr>
      <vt:lpstr>Final Reports and Requirements</vt:lpstr>
      <vt:lpstr>PowerPoint Presentations</vt:lpstr>
      <vt:lpstr>Signage</vt:lpstr>
      <vt:lpstr>Grant Changes</vt:lpstr>
    </vt:vector>
  </TitlesOfParts>
  <Company>CALS CAAT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 Barlowe</dc:creator>
  <cp:lastModifiedBy>Gerald Keith Barlowe</cp:lastModifiedBy>
  <cp:revision>36</cp:revision>
  <dcterms:created xsi:type="dcterms:W3CDTF">2014-01-17T21:34:12Z</dcterms:created>
  <dcterms:modified xsi:type="dcterms:W3CDTF">2018-01-23T19:35:23Z</dcterms:modified>
</cp:coreProperties>
</file>